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718" autoAdjust="0"/>
    <p:restoredTop sz="99421" autoAdjust="0"/>
  </p:normalViewPr>
  <p:slideViewPr>
    <p:cSldViewPr snapToGrid="0" snapToObjects="1">
      <p:cViewPr>
        <p:scale>
          <a:sx n="90" d="100"/>
          <a:sy n="90" d="100"/>
        </p:scale>
        <p:origin x="-13854" y="-1330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cuments:LMU%20Senior%20Year:Research:Thesis:SCSBC_S17:randnetworkcomparis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wnloads\Bar-Chart-Analysis_BK201611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00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latin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0">
                  <c:v>Network from ∆hap4 data</c:v>
                </c:pt>
                <c:pt idx="1">
                  <c:v>Networks 1-6 averaged</c:v>
                </c:pt>
                <c:pt idx="2">
                  <c:v>Rand1-10 Averaged</c:v>
                </c:pt>
                <c:pt idx="3">
                  <c:v>Rand1</c:v>
                </c:pt>
                <c:pt idx="4">
                  <c:v>Rand2</c:v>
                </c:pt>
                <c:pt idx="5">
                  <c:v>Rand3</c:v>
                </c:pt>
                <c:pt idx="6">
                  <c:v>Rand4</c:v>
                </c:pt>
                <c:pt idx="7">
                  <c:v>Rand5</c:v>
                </c:pt>
                <c:pt idx="8">
                  <c:v>Rand6</c:v>
                </c:pt>
                <c:pt idx="9">
                  <c:v>Rand7</c:v>
                </c:pt>
                <c:pt idx="10">
                  <c:v>Rand8</c:v>
                </c:pt>
                <c:pt idx="11">
                  <c:v>Rand9</c:v>
                </c:pt>
                <c:pt idx="12">
                  <c:v>Rand10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1.4262999999999999</c:v>
                </c:pt>
                <c:pt idx="1">
                  <c:v>1.3854</c:v>
                </c:pt>
                <c:pt idx="2">
                  <c:v>1.4662999999999999</c:v>
                </c:pt>
                <c:pt idx="3">
                  <c:v>1.4446000000000001</c:v>
                </c:pt>
                <c:pt idx="4">
                  <c:v>1.4804999999999999</c:v>
                </c:pt>
                <c:pt idx="5">
                  <c:v>1.4424999999999999</c:v>
                </c:pt>
                <c:pt idx="6">
                  <c:v>1.4649000000000001</c:v>
                </c:pt>
                <c:pt idx="7">
                  <c:v>1.4649000000000001</c:v>
                </c:pt>
                <c:pt idx="8">
                  <c:v>1.4241999999999999</c:v>
                </c:pt>
                <c:pt idx="9">
                  <c:v>1.5139</c:v>
                </c:pt>
                <c:pt idx="10">
                  <c:v>1.4942</c:v>
                </c:pt>
                <c:pt idx="11" formatCode="0.0000">
                  <c:v>1.4390000000000001</c:v>
                </c:pt>
                <c:pt idx="12">
                  <c:v>1.4943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662032"/>
        <c:axId val="113665952"/>
      </c:barChart>
      <c:catAx>
        <c:axId val="113662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113665952"/>
        <c:crosses val="autoZero"/>
        <c:auto val="1"/>
        <c:lblAlgn val="ctr"/>
        <c:lblOffset val="100"/>
        <c:noMultiLvlLbl val="0"/>
      </c:catAx>
      <c:valAx>
        <c:axId val="113665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1136620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</c:v>
                </c:pt>
                <c:pt idx="1">
                  <c:v>0.26212402839708199</c:v>
                </c:pt>
                <c:pt idx="2">
                  <c:v>4.5168564931748101</c:v>
                </c:pt>
                <c:pt idx="3">
                  <c:v>1.3581243044260709</c:v>
                </c:pt>
                <c:pt idx="4">
                  <c:v>0.76411388816062997</c:v>
                </c:pt>
                <c:pt idx="5">
                  <c:v>2.6975637872373772</c:v>
                </c:pt>
                <c:pt idx="8">
                  <c:v>2.422825031475718</c:v>
                </c:pt>
                <c:pt idx="10">
                  <c:v>1.344126332267894</c:v>
                </c:pt>
                <c:pt idx="11">
                  <c:v>-1.745139746659776</c:v>
                </c:pt>
                <c:pt idx="12">
                  <c:v>1.312883162398218</c:v>
                </c:pt>
                <c:pt idx="16">
                  <c:v>0.89612965557754198</c:v>
                </c:pt>
                <c:pt idx="19">
                  <c:v>1.2433807255932121</c:v>
                </c:pt>
                <c:pt idx="21">
                  <c:v>-3.3940648480900402</c:v>
                </c:pt>
                <c:pt idx="24">
                  <c:v>0.31282387775833198</c:v>
                </c:pt>
                <c:pt idx="25">
                  <c:v>2.9816172593664301</c:v>
                </c:pt>
                <c:pt idx="26">
                  <c:v>0</c:v>
                </c:pt>
              </c:numCache>
            </c:numRef>
          </c:val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</c:v>
                </c:pt>
                <c:pt idx="10">
                  <c:v>0.72197121872033898</c:v>
                </c:pt>
                <c:pt idx="11">
                  <c:v>2.1781530858004321</c:v>
                </c:pt>
                <c:pt idx="12">
                  <c:v>1.732411842467356</c:v>
                </c:pt>
                <c:pt idx="15">
                  <c:v>-2.5165498331795402E-2</c:v>
                </c:pt>
                <c:pt idx="16">
                  <c:v>-1.4075457478530951</c:v>
                </c:pt>
                <c:pt idx="18">
                  <c:v>1.063359759033917</c:v>
                </c:pt>
                <c:pt idx="19">
                  <c:v>-0.84878386684105001</c:v>
                </c:pt>
                <c:pt idx="20">
                  <c:v>1.4013579759394621</c:v>
                </c:pt>
                <c:pt idx="21">
                  <c:v>-0.56086294285357396</c:v>
                </c:pt>
                <c:pt idx="22">
                  <c:v>-0.51530599682759504</c:v>
                </c:pt>
                <c:pt idx="24">
                  <c:v>-1.813471980888042</c:v>
                </c:pt>
                <c:pt idx="25">
                  <c:v>-0.227406980062209</c:v>
                </c:pt>
              </c:numCache>
            </c:numRef>
          </c:val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1.4950117426897691</c:v>
                </c:pt>
                <c:pt idx="5">
                  <c:v>0.37520159023417898</c:v>
                </c:pt>
                <c:pt idx="9">
                  <c:v>0</c:v>
                </c:pt>
                <c:pt idx="10">
                  <c:v>0.59784620930769705</c:v>
                </c:pt>
                <c:pt idx="11">
                  <c:v>3.1299524404847379</c:v>
                </c:pt>
                <c:pt idx="12">
                  <c:v>1.887730329811488</c:v>
                </c:pt>
                <c:pt idx="14">
                  <c:v>0.206092752620434</c:v>
                </c:pt>
                <c:pt idx="15">
                  <c:v>-3.26573613113047E-2</c:v>
                </c:pt>
                <c:pt idx="16">
                  <c:v>-1.802447768591495</c:v>
                </c:pt>
                <c:pt idx="18">
                  <c:v>0.65934915438357899</c:v>
                </c:pt>
                <c:pt idx="19">
                  <c:v>0.71066336287050802</c:v>
                </c:pt>
                <c:pt idx="20">
                  <c:v>0.179632115111102</c:v>
                </c:pt>
                <c:pt idx="21">
                  <c:v>-1.7388839211819631</c:v>
                </c:pt>
                <c:pt idx="22">
                  <c:v>0.124224799630721</c:v>
                </c:pt>
                <c:pt idx="24">
                  <c:v>0.91093471387215796</c:v>
                </c:pt>
                <c:pt idx="25">
                  <c:v>5.3925372362435303E-2</c:v>
                </c:pt>
                <c:pt idx="26">
                  <c:v>0</c:v>
                </c:pt>
              </c:numCache>
            </c:numRef>
          </c:val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0.95036344888317004</c:v>
                </c:pt>
                <c:pt idx="9">
                  <c:v>0</c:v>
                </c:pt>
                <c:pt idx="10">
                  <c:v>1.482407766302815</c:v>
                </c:pt>
                <c:pt idx="11">
                  <c:v>0.61424595485786804</c:v>
                </c:pt>
                <c:pt idx="12">
                  <c:v>0.87092237677865103</c:v>
                </c:pt>
                <c:pt idx="16">
                  <c:v>1.661419406149075</c:v>
                </c:pt>
                <c:pt idx="17">
                  <c:v>-1.3479775608470201E-2</c:v>
                </c:pt>
                <c:pt idx="19">
                  <c:v>-2.1415072339668599E-2</c:v>
                </c:pt>
                <c:pt idx="21">
                  <c:v>0.76607819028229496</c:v>
                </c:pt>
                <c:pt idx="22">
                  <c:v>-2.5538776344065082</c:v>
                </c:pt>
                <c:pt idx="23">
                  <c:v>0.351001392906089</c:v>
                </c:pt>
                <c:pt idx="24">
                  <c:v>1.1083415132358481</c:v>
                </c:pt>
                <c:pt idx="25">
                  <c:v>1.6923283337438479</c:v>
                </c:pt>
              </c:numCache>
            </c:numRef>
          </c:val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0.60024790543575002</c:v>
                </c:pt>
                <c:pt idx="4">
                  <c:v>-1.7883837756758569</c:v>
                </c:pt>
                <c:pt idx="5">
                  <c:v>2.3689832320974902</c:v>
                </c:pt>
                <c:pt idx="9">
                  <c:v>0</c:v>
                </c:pt>
                <c:pt idx="10">
                  <c:v>0.82055592354002804</c:v>
                </c:pt>
                <c:pt idx="11">
                  <c:v>0.72661564552165303</c:v>
                </c:pt>
                <c:pt idx="12">
                  <c:v>0.96802405317712503</c:v>
                </c:pt>
                <c:pt idx="16">
                  <c:v>4.7489241175100316</c:v>
                </c:pt>
                <c:pt idx="19">
                  <c:v>1.039919813687509</c:v>
                </c:pt>
                <c:pt idx="20">
                  <c:v>0.57712108036576004</c:v>
                </c:pt>
                <c:pt idx="21">
                  <c:v>0.32615459120408902</c:v>
                </c:pt>
                <c:pt idx="22">
                  <c:v>-0.59100618491250201</c:v>
                </c:pt>
                <c:pt idx="24">
                  <c:v>2.3042522798656631</c:v>
                </c:pt>
                <c:pt idx="25">
                  <c:v>2.0953743444913409</c:v>
                </c:pt>
                <c:pt idx="26">
                  <c:v>0</c:v>
                </c:pt>
              </c:numCache>
            </c:numRef>
          </c:val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</c:v>
                </c:pt>
                <c:pt idx="1">
                  <c:v>1.538999217906269</c:v>
                </c:pt>
                <c:pt idx="5">
                  <c:v>-0.53693441469717396</c:v>
                </c:pt>
                <c:pt idx="6">
                  <c:v>-2.3546340515924101E-2</c:v>
                </c:pt>
                <c:pt idx="8">
                  <c:v>-0.94238987428572896</c:v>
                </c:pt>
                <c:pt idx="9">
                  <c:v>0</c:v>
                </c:pt>
                <c:pt idx="10">
                  <c:v>-0.44765358721882598</c:v>
                </c:pt>
                <c:pt idx="11">
                  <c:v>0.17019996416505101</c:v>
                </c:pt>
                <c:pt idx="12">
                  <c:v>0.38493684794066901</c:v>
                </c:pt>
                <c:pt idx="13">
                  <c:v>9.5031077990090196E-2</c:v>
                </c:pt>
                <c:pt idx="14">
                  <c:v>0.26427928257915301</c:v>
                </c:pt>
                <c:pt idx="15">
                  <c:v>-3.97087059584455E-2</c:v>
                </c:pt>
                <c:pt idx="16">
                  <c:v>-0.64778281971241303</c:v>
                </c:pt>
                <c:pt idx="17">
                  <c:v>1.717458690616056</c:v>
                </c:pt>
                <c:pt idx="21">
                  <c:v>-2.7446080012490479</c:v>
                </c:pt>
                <c:pt idx="2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1773792"/>
        <c:axId val="341779392"/>
      </c:barChart>
      <c:catAx>
        <c:axId val="341773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41779392"/>
        <c:crosses val="autoZero"/>
        <c:auto val="1"/>
        <c:lblAlgn val="ctr"/>
        <c:lblOffset val="100"/>
        <c:noMultiLvlLbl val="0"/>
      </c:catAx>
      <c:valAx>
        <c:axId val="341779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41773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12604353237601E-2"/>
          <c:y val="3.7335906385117301E-2"/>
          <c:w val="0.83106505481279402"/>
          <c:h val="0.800549386097840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'[Bar-Chart-Analysis_BK20161116.xlsx]optimized_production_rates'!$B$1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'[Bar-Chart-Analysis_BK20161116.xlsx]optimized_production_rates'!$B$2:$B$28</c:f>
              <c:numCache>
                <c:formatCode>General</c:formatCode>
                <c:ptCount val="27"/>
                <c:pt idx="0">
                  <c:v>5.7591382252151602E-2</c:v>
                </c:pt>
                <c:pt idx="1">
                  <c:v>0.13386077051995099</c:v>
                </c:pt>
                <c:pt idx="2">
                  <c:v>0.290004958317571</c:v>
                </c:pt>
                <c:pt idx="3">
                  <c:v>0.15817971463889499</c:v>
                </c:pt>
                <c:pt idx="4">
                  <c:v>1.5298861943696069</c:v>
                </c:pt>
                <c:pt idx="5">
                  <c:v>1.152815987887547</c:v>
                </c:pt>
                <c:pt idx="8">
                  <c:v>0.18121602900685599</c:v>
                </c:pt>
                <c:pt idx="10">
                  <c:v>0.360109759485015</c:v>
                </c:pt>
                <c:pt idx="11">
                  <c:v>2.3447714372178532</c:v>
                </c:pt>
                <c:pt idx="12">
                  <c:v>0.48329066717021701</c:v>
                </c:pt>
                <c:pt idx="16">
                  <c:v>0.57385254198006297</c:v>
                </c:pt>
                <c:pt idx="19">
                  <c:v>1.0066312765505001</c:v>
                </c:pt>
                <c:pt idx="21">
                  <c:v>0.22781834436110601</c:v>
                </c:pt>
                <c:pt idx="24">
                  <c:v>0.15130237614051401</c:v>
                </c:pt>
                <c:pt idx="25">
                  <c:v>0.78559345347797105</c:v>
                </c:pt>
                <c:pt idx="26">
                  <c:v>0.12653346989016601</c:v>
                </c:pt>
              </c:numCache>
            </c:numRef>
          </c:val>
        </c:ser>
        <c:ser>
          <c:idx val="1"/>
          <c:order val="1"/>
          <c:tx>
            <c:strRef>
              <c:f>'[Bar-Chart-Analysis_BK20161116.xlsx]optimized_production_rates'!$C$1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'[Bar-Chart-Analysis_BK20161116.xlsx]optimized_production_rates'!$C$2:$C$28</c:f>
              <c:numCache>
                <c:formatCode>General</c:formatCode>
                <c:ptCount val="27"/>
                <c:pt idx="5">
                  <c:v>1.579163579398172</c:v>
                </c:pt>
                <c:pt idx="9">
                  <c:v>0.225272266318016</c:v>
                </c:pt>
                <c:pt idx="10">
                  <c:v>0.417362842583617</c:v>
                </c:pt>
                <c:pt idx="11">
                  <c:v>1.07963771087577</c:v>
                </c:pt>
                <c:pt idx="12">
                  <c:v>0.51222056808063299</c:v>
                </c:pt>
                <c:pt idx="15">
                  <c:v>0.27248047625776201</c:v>
                </c:pt>
                <c:pt idx="16">
                  <c:v>2.1829600017133841</c:v>
                </c:pt>
                <c:pt idx="18">
                  <c:v>0.29582842416788602</c:v>
                </c:pt>
                <c:pt idx="19">
                  <c:v>1.4100764540341659</c:v>
                </c:pt>
                <c:pt idx="20">
                  <c:v>0.60120437910191704</c:v>
                </c:pt>
                <c:pt idx="21">
                  <c:v>0.335473197660211</c:v>
                </c:pt>
                <c:pt idx="22">
                  <c:v>1.139993753009473</c:v>
                </c:pt>
                <c:pt idx="24">
                  <c:v>1.882566711793038</c:v>
                </c:pt>
                <c:pt idx="25">
                  <c:v>1.366806469059578</c:v>
                </c:pt>
              </c:numCache>
            </c:numRef>
          </c:val>
        </c:ser>
        <c:ser>
          <c:idx val="2"/>
          <c:order val="2"/>
          <c:tx>
            <c:strRef>
              <c:f>'[Bar-Chart-Analysis_BK20161116.xlsx]optimized_production_rates'!$D$1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'[Bar-Chart-Analysis_BK20161116.xlsx]optimized_production_rates'!$D$2:$D$28</c:f>
              <c:numCache>
                <c:formatCode>General</c:formatCode>
                <c:ptCount val="27"/>
                <c:pt idx="1">
                  <c:v>0.22329528594739401</c:v>
                </c:pt>
                <c:pt idx="5">
                  <c:v>0.84637459596616704</c:v>
                </c:pt>
                <c:pt idx="9">
                  <c:v>0.23277681597458399</c:v>
                </c:pt>
                <c:pt idx="10">
                  <c:v>0.28888759496266903</c:v>
                </c:pt>
                <c:pt idx="11">
                  <c:v>1.2711031609271299</c:v>
                </c:pt>
                <c:pt idx="12">
                  <c:v>0.54589292261908795</c:v>
                </c:pt>
                <c:pt idx="14">
                  <c:v>0.14425345439307799</c:v>
                </c:pt>
                <c:pt idx="15">
                  <c:v>0.26740959803060199</c:v>
                </c:pt>
                <c:pt idx="16">
                  <c:v>2.6109107448332618</c:v>
                </c:pt>
                <c:pt idx="18">
                  <c:v>0.199580066058165</c:v>
                </c:pt>
                <c:pt idx="19">
                  <c:v>0.58640787835643005</c:v>
                </c:pt>
                <c:pt idx="20">
                  <c:v>0.247103713073766</c:v>
                </c:pt>
                <c:pt idx="21">
                  <c:v>0.27582016376437302</c:v>
                </c:pt>
                <c:pt idx="22">
                  <c:v>0.81828204092532797</c:v>
                </c:pt>
                <c:pt idx="24">
                  <c:v>0.74624755437672197</c:v>
                </c:pt>
                <c:pt idx="25">
                  <c:v>1.1141249263073909</c:v>
                </c:pt>
                <c:pt idx="26">
                  <c:v>0.13219442533123499</c:v>
                </c:pt>
              </c:numCache>
            </c:numRef>
          </c:val>
        </c:ser>
        <c:ser>
          <c:idx val="3"/>
          <c:order val="3"/>
          <c:tx>
            <c:strRef>
              <c:f>'[Bar-Chart-Analysis_BK20161116.xlsx]optimized_production_rates'!$E$1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'[Bar-Chart-Analysis_BK20161116.xlsx]optimized_production_rates'!$E$2:$E$28</c:f>
              <c:numCache>
                <c:formatCode>General</c:formatCode>
                <c:ptCount val="27"/>
                <c:pt idx="5">
                  <c:v>1.271003641243315</c:v>
                </c:pt>
                <c:pt idx="7">
                  <c:v>0.160845843960781</c:v>
                </c:pt>
                <c:pt idx="9">
                  <c:v>0.22037037495467099</c:v>
                </c:pt>
                <c:pt idx="10">
                  <c:v>0.28447758046636601</c:v>
                </c:pt>
                <c:pt idx="11">
                  <c:v>1.256925871713203</c:v>
                </c:pt>
                <c:pt idx="12">
                  <c:v>0.18292618613422301</c:v>
                </c:pt>
                <c:pt idx="16">
                  <c:v>0.52015651921259698</c:v>
                </c:pt>
                <c:pt idx="17">
                  <c:v>1.3203477519170901</c:v>
                </c:pt>
                <c:pt idx="19">
                  <c:v>1.197329360217946</c:v>
                </c:pt>
                <c:pt idx="21">
                  <c:v>0.28779839939802498</c:v>
                </c:pt>
                <c:pt idx="22">
                  <c:v>2.305777244259648</c:v>
                </c:pt>
                <c:pt idx="23">
                  <c:v>1.576533678867146</c:v>
                </c:pt>
                <c:pt idx="24">
                  <c:v>0.53884152986947798</c:v>
                </c:pt>
                <c:pt idx="25">
                  <c:v>0.79251191598987503</c:v>
                </c:pt>
              </c:numCache>
            </c:numRef>
          </c:val>
        </c:ser>
        <c:ser>
          <c:idx val="4"/>
          <c:order val="4"/>
          <c:tx>
            <c:strRef>
              <c:f>'[Bar-Chart-Analysis_BK20161116.xlsx]optimized_production_rates'!$F$1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'[Bar-Chart-Analysis_BK20161116.xlsx]optimized_production_rates'!$F$2:$F$28</c:f>
              <c:numCache>
                <c:formatCode>General</c:formatCode>
                <c:ptCount val="27"/>
                <c:pt idx="1">
                  <c:v>0.16323432499926999</c:v>
                </c:pt>
                <c:pt idx="4">
                  <c:v>2.0267702430394281</c:v>
                </c:pt>
                <c:pt idx="5">
                  <c:v>0.95113555195011801</c:v>
                </c:pt>
                <c:pt idx="9">
                  <c:v>0.23511012771516701</c:v>
                </c:pt>
                <c:pt idx="10">
                  <c:v>0.28784140104497202</c:v>
                </c:pt>
                <c:pt idx="11">
                  <c:v>1.6725818440222211</c:v>
                </c:pt>
                <c:pt idx="12">
                  <c:v>0.23866431013598699</c:v>
                </c:pt>
                <c:pt idx="16">
                  <c:v>0.88242405770613996</c:v>
                </c:pt>
                <c:pt idx="19">
                  <c:v>1.20939642555566</c:v>
                </c:pt>
                <c:pt idx="20">
                  <c:v>0.32038832328011102</c:v>
                </c:pt>
                <c:pt idx="21">
                  <c:v>0.24117622274449799</c:v>
                </c:pt>
                <c:pt idx="22">
                  <c:v>1.2497459694622719</c:v>
                </c:pt>
                <c:pt idx="24">
                  <c:v>0.34107830277955498</c:v>
                </c:pt>
                <c:pt idx="25">
                  <c:v>0.86462662584286099</c:v>
                </c:pt>
                <c:pt idx="26">
                  <c:v>0.12981371615489501</c:v>
                </c:pt>
              </c:numCache>
            </c:numRef>
          </c:val>
        </c:ser>
        <c:ser>
          <c:idx val="5"/>
          <c:order val="5"/>
          <c:tx>
            <c:strRef>
              <c:f>'[Bar-Chart-Analysis_BK20161116.xlsx]optimized_production_rates'!$G$1</c:f>
              <c:strCache>
                <c:ptCount val="1"/>
                <c:pt idx="0">
                  <c:v>6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'[Bar-Chart-Analysis_BK20161116.xlsx]optimized_production_rates'!$G$2:$G$28</c:f>
              <c:numCache>
                <c:formatCode>General</c:formatCode>
                <c:ptCount val="27"/>
                <c:pt idx="0">
                  <c:v>5.7565890194701902E-2</c:v>
                </c:pt>
                <c:pt idx="1">
                  <c:v>0.231454349066301</c:v>
                </c:pt>
                <c:pt idx="5">
                  <c:v>1.9156809251889879</c:v>
                </c:pt>
                <c:pt idx="6">
                  <c:v>0.291666931117113</c:v>
                </c:pt>
                <c:pt idx="8">
                  <c:v>4.5606823045845402E-2</c:v>
                </c:pt>
                <c:pt idx="9">
                  <c:v>0.22779550926858999</c:v>
                </c:pt>
                <c:pt idx="10">
                  <c:v>1.3572035748040749</c:v>
                </c:pt>
                <c:pt idx="11">
                  <c:v>1.7046201005100139</c:v>
                </c:pt>
                <c:pt idx="12">
                  <c:v>0.23899233341381601</c:v>
                </c:pt>
                <c:pt idx="13">
                  <c:v>0.107908965419494</c:v>
                </c:pt>
                <c:pt idx="14">
                  <c:v>0.14293595507207599</c:v>
                </c:pt>
                <c:pt idx="15">
                  <c:v>0.30759423527027502</c:v>
                </c:pt>
                <c:pt idx="16">
                  <c:v>1.3538832407580681</c:v>
                </c:pt>
                <c:pt idx="17">
                  <c:v>1.4053763683375109</c:v>
                </c:pt>
                <c:pt idx="21">
                  <c:v>0.21276403967125601</c:v>
                </c:pt>
                <c:pt idx="26">
                  <c:v>0.130661697450904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861728"/>
        <c:axId val="218865088"/>
      </c:barChart>
      <c:catAx>
        <c:axId val="218861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18865088"/>
        <c:crosses val="autoZero"/>
        <c:auto val="1"/>
        <c:lblAlgn val="ctr"/>
        <c:lblOffset val="100"/>
        <c:noMultiLvlLbl val="0"/>
      </c:catAx>
      <c:valAx>
        <c:axId val="218865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18861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8129958731921798"/>
          <c:y val="0.30553498285088199"/>
          <c:w val="0.110195902835194"/>
          <c:h val="0.38892976950833003"/>
        </c:manualLayout>
      </c:layout>
      <c:overlay val="0"/>
      <c:txPr>
        <a:bodyPr/>
        <a:lstStyle/>
        <a:p>
          <a:pPr>
            <a:defRPr sz="1200" b="1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jpeg"/><Relationship Id="rId18" Type="http://schemas.openxmlformats.org/officeDocument/2006/relationships/image" Target="../media/image12.jpg"/><Relationship Id="rId26" Type="http://schemas.openxmlformats.org/officeDocument/2006/relationships/image" Target="../media/image20.jpg"/><Relationship Id="rId39" Type="http://schemas.openxmlformats.org/officeDocument/2006/relationships/image" Target="../media/image33.png"/><Relationship Id="rId21" Type="http://schemas.openxmlformats.org/officeDocument/2006/relationships/image" Target="../media/image15.jpg"/><Relationship Id="rId34" Type="http://schemas.openxmlformats.org/officeDocument/2006/relationships/image" Target="../media/image28.jpg"/><Relationship Id="rId42" Type="http://schemas.openxmlformats.org/officeDocument/2006/relationships/image" Target="../media/image3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jpg"/><Relationship Id="rId29" Type="http://schemas.openxmlformats.org/officeDocument/2006/relationships/image" Target="../media/image23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image" Target="../media/image6.png"/><Relationship Id="rId24" Type="http://schemas.openxmlformats.org/officeDocument/2006/relationships/image" Target="../media/image18.jpg"/><Relationship Id="rId32" Type="http://schemas.openxmlformats.org/officeDocument/2006/relationships/image" Target="../media/image26.jpg"/><Relationship Id="rId37" Type="http://schemas.openxmlformats.org/officeDocument/2006/relationships/image" Target="../media/image31.jpg"/><Relationship Id="rId40" Type="http://schemas.openxmlformats.org/officeDocument/2006/relationships/image" Target="../media/image34.png"/><Relationship Id="rId45" Type="http://schemas.openxmlformats.org/officeDocument/2006/relationships/chart" Target="../charts/chart3.xml"/><Relationship Id="rId5" Type="http://schemas.openxmlformats.org/officeDocument/2006/relationships/oleObject" Target="../embeddings/oleObject1.bin"/><Relationship Id="rId15" Type="http://schemas.openxmlformats.org/officeDocument/2006/relationships/image" Target="../media/image9.jpg"/><Relationship Id="rId23" Type="http://schemas.openxmlformats.org/officeDocument/2006/relationships/image" Target="../media/image17.jpg"/><Relationship Id="rId28" Type="http://schemas.openxmlformats.org/officeDocument/2006/relationships/image" Target="../media/image22.jpg"/><Relationship Id="rId36" Type="http://schemas.openxmlformats.org/officeDocument/2006/relationships/image" Target="../media/image30.jpg"/><Relationship Id="rId10" Type="http://schemas.openxmlformats.org/officeDocument/2006/relationships/image" Target="../media/image5.jpg"/><Relationship Id="rId19" Type="http://schemas.openxmlformats.org/officeDocument/2006/relationships/image" Target="../media/image13.jpg"/><Relationship Id="rId31" Type="http://schemas.openxmlformats.org/officeDocument/2006/relationships/image" Target="../media/image25.jpg"/><Relationship Id="rId44" Type="http://schemas.openxmlformats.org/officeDocument/2006/relationships/hyperlink" Target="https://github.com/kdahlquist/GRNmap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4.png"/><Relationship Id="rId14" Type="http://schemas.openxmlformats.org/officeDocument/2006/relationships/chart" Target="../charts/chart2.xml"/><Relationship Id="rId22" Type="http://schemas.openxmlformats.org/officeDocument/2006/relationships/image" Target="../media/image16.jpg"/><Relationship Id="rId27" Type="http://schemas.openxmlformats.org/officeDocument/2006/relationships/image" Target="../media/image21.jpg"/><Relationship Id="rId30" Type="http://schemas.openxmlformats.org/officeDocument/2006/relationships/image" Target="../media/image24.jpg"/><Relationship Id="rId35" Type="http://schemas.openxmlformats.org/officeDocument/2006/relationships/image" Target="../media/image29.jpg"/><Relationship Id="rId43" Type="http://schemas.openxmlformats.org/officeDocument/2006/relationships/image" Target="../media/image37.png"/><Relationship Id="rId8" Type="http://schemas.openxmlformats.org/officeDocument/2006/relationships/image" Target="../media/image2.wmf"/><Relationship Id="rId3" Type="http://schemas.openxmlformats.org/officeDocument/2006/relationships/chart" Target="../charts/chart1.xml"/><Relationship Id="rId12" Type="http://schemas.openxmlformats.org/officeDocument/2006/relationships/image" Target="../media/image7.jpeg"/><Relationship Id="rId17" Type="http://schemas.openxmlformats.org/officeDocument/2006/relationships/image" Target="../media/image11.jpg"/><Relationship Id="rId25" Type="http://schemas.openxmlformats.org/officeDocument/2006/relationships/image" Target="../media/image19.jpg"/><Relationship Id="rId33" Type="http://schemas.openxmlformats.org/officeDocument/2006/relationships/image" Target="../media/image27.jpg"/><Relationship Id="rId38" Type="http://schemas.openxmlformats.org/officeDocument/2006/relationships/image" Target="../media/image32.png"/><Relationship Id="rId20" Type="http://schemas.openxmlformats.org/officeDocument/2006/relationships/image" Target="../media/image14.jpg"/><Relationship Id="rId4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69244" y="20538982"/>
            <a:ext cx="17735857" cy="11649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0" name="Chart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022628"/>
              </p:ext>
            </p:extLst>
          </p:nvPr>
        </p:nvGraphicFramePr>
        <p:xfrm>
          <a:off x="16225230" y="27488219"/>
          <a:ext cx="12083767" cy="354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846070" y="5060598"/>
            <a:ext cx="11628074" cy="27229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888298" y="17337409"/>
            <a:ext cx="1147504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 within-strain ANOVA test shows which genes have log</a:t>
            </a:r>
            <a:r>
              <a:rPr lang="en-US" sz="2000" b="1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fold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changes that are significantly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zero at </a:t>
            </a:r>
            <a:r>
              <a:rPr lang="en-US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timepoint.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criteria for significance was a corrected Benjamini &amp; Hochberg  (B&amp;H)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&lt;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.  The table shows the number of 			                    genes with B&amp;H corrected </a:t>
            </a:r>
            <a:r>
              <a:rPr lang="en-US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value &lt; 0.05 for 		                    each strain.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genes with significant expression changes were submitted to the YEASTRACT database, which returned a list of transcription factors that could potentially regulate those target genes, in order of significance.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ranscription factors for which we had deletion strain microarray data were added to the list of the most significant regulators for each strain to generate the six GRNs.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and edges were removed from the GRN in a stepwise fashion in order of least to most significant until the network was pared down to have fewer than 20 genes.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 pared-down GRNs were then input into the Dahlquist lab’s GRNmap program to model the dynamics of each gene’s expression in their respective networks.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9115" y="574767"/>
            <a:ext cx="42356672" cy="37111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45117" y="583534"/>
            <a:ext cx="41871501" cy="36317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Dynamical systems modeling of six related small gene regulatory networks suggest that the transcription factors </a:t>
            </a:r>
            <a:endParaRPr lang="en-US" sz="5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, Hmo1, Msn2, and Yhp1 play a role in controlling the cold shock response in 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Natalie E. Williams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Brandon J. Klein</a:t>
            </a:r>
            <a:r>
              <a:rPr lang="en-US" sz="40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Ben G. Fitzpatrick, and Kam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4000" b="1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000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Biology, 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Mathematics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University, 1 LMU Drive, Los Angeles, CA 90045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169244" y="5113588"/>
            <a:ext cx="30013912" cy="14981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213" y="5042978"/>
            <a:ext cx="11638434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Control Gene Expression by Binding to Regulatory DNA Sequences Upstream of Genes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5716" y="20501927"/>
            <a:ext cx="11930575" cy="11714669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603" y="27079225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2601" y="20487268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and Future Directions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2602" y="29418639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66035" y="5111881"/>
            <a:ext cx="30017121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Visualization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ix </a:t>
            </a:r>
            <a:r>
              <a:rPr lang="en-US" sz="30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eighted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Networks Using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GRNsight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Highlights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Key Regulatory Motif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ound in Five of the Six Databased-Derived GRNs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77999" y="27773860"/>
            <a:ext cx="11597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For their work on the GRNmap code, we would like to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Trixie Anne M. Roque,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Chukwuemeka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Azinge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Justin K. Torres.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 thank Nicole A. Anguiano, 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Anindita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Mihir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Samdarshi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Edward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Bachuora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Jen Shin, and Eileen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their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work on the GRNsight visualization software. Microarray data were collected by Cybele Arsan, Wesley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Citti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Kevin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Andrew Herman, Monica Hong, Heather King, Lauren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Kubeck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Stephanie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Kuelbs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Elizabeth Liu, Matthew Mejia, Kevin McGee, 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Kenny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Rodriguez, Olivia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Sakhon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Alondra Vega, and Kevin Wyllie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Further, we would like to thank Kristen M.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Horstmann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Margaret J. O’Neil for their contributions to the GRNmap data analysis team</a:t>
            </a:r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(K.D.D., B.G.F.), a Kadner-Pitts Research Grant (K.D.D</a:t>
            </a: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.), </a:t>
            </a:r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 Loyola Marymount University Honors Program Summer 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Fellowship </a:t>
            </a:r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(N.E.W.).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165741" y="20501927"/>
            <a:ext cx="1773936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Production Rates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Threshold_b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 for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Gene in Each Network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which Indicates Changes in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Regulatory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Patterns between Networks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Transcripti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849184" y="6202440"/>
            <a:ext cx="4953152" cy="322113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922347" y="6178536"/>
            <a:ext cx="6348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Activators increase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Repressors decrease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Transcription factors are themselves proteins that are encoded by genes.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regulatory network (GRN) consists of a set of transcription factors that regulate the level of expression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a set of target genes, which can include other transcription factors.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a GRN is how the expression of genes in the network change over time.</a:t>
            </a:r>
            <a:endParaRPr lang="en-US" sz="2000" b="1" dirty="0" smtClean="0">
              <a:latin typeface="Arial"/>
              <a:cs typeface="Arial"/>
            </a:endParaRP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362026"/>
              </p:ext>
            </p:extLst>
          </p:nvPr>
        </p:nvGraphicFramePr>
        <p:xfrm>
          <a:off x="1989965" y="30481377"/>
          <a:ext cx="3508801" cy="78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6" name="Equation" r:id="rId5" imgW="2108160" imgH="444240" progId="Equation.3">
                  <p:embed/>
                </p:oleObj>
              </mc:Choice>
              <mc:Fallback>
                <p:oleObj name="Equation" r:id="rId5" imgW="2108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65" y="30481377"/>
                        <a:ext cx="3508801" cy="788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80205"/>
              </p:ext>
            </p:extLst>
          </p:nvPr>
        </p:nvGraphicFramePr>
        <p:xfrm>
          <a:off x="7504707" y="26415283"/>
          <a:ext cx="4531257" cy="11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" name="Equation" r:id="rId7" imgW="2743200" imgH="685800" progId="Equation.3">
                  <p:embed/>
                </p:oleObj>
              </mc:Choice>
              <mc:Fallback>
                <p:oleObj name="Equation" r:id="rId7" imgW="274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707" y="26415283"/>
                        <a:ext cx="4531257" cy="1132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creen Shot 2015-03-07 at 12.55.5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41" y="27684160"/>
            <a:ext cx="3348713" cy="2942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7720" y="26419629"/>
            <a:ext cx="66208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Each gene has a differential equation that models the change in expression over time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Degradation rates for each gene were derived from  the half lives reported by </a:t>
            </a:r>
            <a:r>
              <a:rPr lang="en-US" sz="2000" b="1" dirty="0" err="1" smtClean="0">
                <a:latin typeface="Arial"/>
                <a:cs typeface="Arial"/>
              </a:rPr>
              <a:t>Neymotin</a:t>
            </a:r>
            <a:r>
              <a:rPr lang="en-US" sz="2000" b="1" dirty="0" smtClean="0">
                <a:latin typeface="Arial"/>
                <a:cs typeface="Arial"/>
              </a:rPr>
              <a:t> et al. (2014)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a sigmoidal production function where: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P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mRNA production rate for gene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d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the mRNA degradation rate for gene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 is weight term, determining the level of activation or repression of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b="1" dirty="0" smtClean="0">
                <a:latin typeface="Arial"/>
                <a:cs typeface="Arial"/>
              </a:rPr>
              <a:t> on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 is a unique threshold for each gene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production rate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P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weight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w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and threshold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) </a:t>
            </a:r>
            <a:r>
              <a:rPr lang="en-US" sz="2000" b="1" dirty="0">
                <a:latin typeface="Arial"/>
                <a:cs typeface="Arial"/>
              </a:rPr>
              <a:t>values were estimated from DNA microarray data using a penalized least squares </a:t>
            </a:r>
            <a:r>
              <a:rPr lang="en-US" sz="2000" b="1" dirty="0" smtClean="0">
                <a:latin typeface="Arial"/>
                <a:cs typeface="Arial"/>
              </a:rPr>
              <a:t>approach.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6715" y="9591643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the Environmental Stress of Cold Shock </a:t>
            </a:r>
          </a:p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Changing Gene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Microarra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70" y="11481966"/>
            <a:ext cx="4154851" cy="34042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78289" y="14838509"/>
            <a:ext cx="46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Microarray at 60 minutes after cold shock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5049" y="23897250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Gene in the Network, a Nonlinear Differential Equation Determines the Rate at Which the Gene is Expressed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8365" y="24903805"/>
            <a:ext cx="1134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model, called GRNmap </a:t>
            </a:r>
            <a:r>
              <a:rPr lang="en-US" sz="2000" b="1" dirty="0" smtClean="0">
                <a:latin typeface="Arial"/>
                <a:cs typeface="Arial"/>
              </a:rPr>
              <a:t>(Gene </a:t>
            </a:r>
            <a:r>
              <a:rPr lang="en-US" sz="2000" b="1" dirty="0">
                <a:latin typeface="Arial"/>
                <a:cs typeface="Arial"/>
              </a:rPr>
              <a:t>R</a:t>
            </a:r>
            <a:r>
              <a:rPr lang="en-US" sz="2000" b="1" dirty="0" smtClean="0">
                <a:latin typeface="Arial"/>
                <a:cs typeface="Arial"/>
              </a:rPr>
              <a:t>egulatory </a:t>
            </a:r>
            <a:r>
              <a:rPr lang="en-US" sz="2000" b="1" dirty="0">
                <a:latin typeface="Arial"/>
                <a:cs typeface="Arial"/>
              </a:rPr>
              <a:t>N</a:t>
            </a:r>
            <a:r>
              <a:rPr lang="en-US" sz="2000" b="1" dirty="0" smtClean="0">
                <a:latin typeface="Arial"/>
                <a:cs typeface="Arial"/>
              </a:rPr>
              <a:t>etwork modeling and </a:t>
            </a:r>
            <a:r>
              <a:rPr lang="en-US" sz="2000" b="1" dirty="0">
                <a:latin typeface="Arial"/>
                <a:cs typeface="Arial"/>
              </a:rPr>
              <a:t>parameter estimation) was implemented in </a:t>
            </a:r>
            <a:r>
              <a:rPr lang="en-US" sz="2000" b="1" dirty="0" smtClean="0">
                <a:latin typeface="Arial"/>
                <a:cs typeface="Arial"/>
              </a:rPr>
              <a:t>MATLAB (Dahlquist et al. 2015).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MATLAB code and executable are available under an open source license at </a:t>
            </a:r>
            <a:r>
              <a:rPr lang="de-DE" sz="2000" b="1" dirty="0">
                <a:latin typeface="Arial"/>
                <a:cs typeface="Arial"/>
              </a:rPr>
              <a:t>https://</a:t>
            </a:r>
            <a:r>
              <a:rPr lang="de-DE" sz="2000" b="1" dirty="0" err="1">
                <a:latin typeface="Arial"/>
                <a:cs typeface="Arial"/>
              </a:rPr>
              <a:t>github.com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kdahlquist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GRNmap</a:t>
            </a:r>
            <a:r>
              <a:rPr lang="de-DE" sz="2000" b="1" dirty="0" smtClean="0">
                <a:latin typeface="Arial"/>
                <a:cs typeface="Arial"/>
              </a:rPr>
              <a:t>/.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363" y="31361180"/>
            <a:ext cx="991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 represents the error between estimated values and microarray data values.</a:t>
            </a:r>
          </a:p>
          <a:p>
            <a:pPr marL="285750" indent="-285750">
              <a:buFont typeface="Arial"/>
              <a:buChar char="•"/>
            </a:pP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penalty term, which is the combined w, P, and b parameter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282971" y="5608014"/>
            <a:ext cx="3123602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1. Network derived from </a:t>
            </a:r>
            <a:r>
              <a:rPr lang="en-US" sz="2400" b="1" u="sng" dirty="0" err="1" smtClean="0">
                <a:latin typeface="Arial"/>
                <a:cs typeface="Arial"/>
              </a:rPr>
              <a:t>wt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16 genes, 36 edges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66035" y="12531761"/>
            <a:ext cx="30019752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Expression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the Genes in the Key Regulatory Motif (CIN5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000" b="1" smtClean="0">
                <a:latin typeface="Arial" panose="020B0604020202020204" pitchFamily="34" charset="0"/>
                <a:cs typeface="Arial" panose="020B0604020202020204" pitchFamily="34" charset="0"/>
              </a:rPr>
              <a:t>YHP1) Show a Good Model Fit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Screen Shot 2016-03-15 at 7.16.1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1023787" y="2769320"/>
            <a:ext cx="3716630" cy="145620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4348208" y="5608014"/>
            <a:ext cx="32475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3. Network derived from </a:t>
            </a:r>
            <a:r>
              <a:rPr lang="en-US" sz="2400" b="1" i="1" u="sng" dirty="0" smtClean="0">
                <a:latin typeface="Arial"/>
                <a:cs typeface="Arial"/>
              </a:rPr>
              <a:t>∆cin5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17 genes, 32 edges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888501" y="5621662"/>
            <a:ext cx="31023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2. Network derived from </a:t>
            </a:r>
            <a:r>
              <a:rPr lang="en-US" sz="2400" b="1" i="1" u="sng" dirty="0" smtClean="0">
                <a:latin typeface="Arial"/>
                <a:cs typeface="Arial"/>
              </a:rPr>
              <a:t>∆cin5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14 genes, 25 edges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454410" y="5600188"/>
            <a:ext cx="3317341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4. Network derived from </a:t>
            </a:r>
            <a:r>
              <a:rPr lang="en-US" sz="2400" b="1" i="1" u="sng" dirty="0" smtClean="0">
                <a:latin typeface="Arial"/>
                <a:cs typeface="Arial"/>
              </a:rPr>
              <a:t>∆gln3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  <a:endParaRPr lang="en-US" sz="2400" b="1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14 genes, 35 edges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419485" y="5608014"/>
            <a:ext cx="323762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5. Network derived from </a:t>
            </a:r>
            <a:r>
              <a:rPr lang="en-US" sz="2400" b="1" i="1" u="sng" dirty="0" smtClean="0">
                <a:latin typeface="Arial"/>
                <a:cs typeface="Arial"/>
              </a:rPr>
              <a:t>∆hap4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15 genes, 28 edges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620209" y="21173174"/>
            <a:ext cx="11546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From</a:t>
            </a:r>
            <a:r>
              <a:rPr lang="en-US" sz="2000" b="1" dirty="0">
                <a:latin typeface="arial" panose="020B0604020202020204" pitchFamily="34" charset="0"/>
              </a:rPr>
              <a:t> GRNsight visualization, </a:t>
            </a:r>
            <a:r>
              <a:rPr lang="en-US" sz="2000" b="1">
                <a:latin typeface="arial" panose="020B0604020202020204" pitchFamily="34" charset="0"/>
              </a:rPr>
              <a:t>a </a:t>
            </a:r>
            <a:r>
              <a:rPr lang="en-US" sz="2000" b="1" smtClean="0">
                <a:latin typeface="arial" panose="020B0604020202020204" pitchFamily="34" charset="0"/>
              </a:rPr>
              <a:t>motif </a:t>
            </a:r>
            <a:r>
              <a:rPr lang="en-US" sz="2000" b="1" dirty="0">
                <a:latin typeface="arial" panose="020B0604020202020204" pitchFamily="34" charset="0"/>
              </a:rPr>
              <a:t>involving the transcription factors Hmo1, Msn2, Cin5, and Yhp1 was identified. These </a:t>
            </a:r>
            <a:r>
              <a:rPr lang="en-US" sz="2000" b="1">
                <a:latin typeface="arial" panose="020B0604020202020204" pitchFamily="34" charset="0"/>
              </a:rPr>
              <a:t>genes </a:t>
            </a:r>
            <a:r>
              <a:rPr lang="en-US" sz="2000" b="1" smtClean="0">
                <a:latin typeface="arial" panose="020B0604020202020204" pitchFamily="34" charset="0"/>
              </a:rPr>
              <a:t>may </a:t>
            </a:r>
            <a:r>
              <a:rPr lang="en-US" sz="2000" b="1" dirty="0">
                <a:latin typeface="arial" panose="020B0604020202020204" pitchFamily="34" charset="0"/>
              </a:rPr>
              <a:t>regulate the progression of yeast’s cell cycle as a response to cold shock.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Hmo1</a:t>
            </a:r>
            <a:r>
              <a:rPr lang="en-US" sz="2000" b="1" dirty="0">
                <a:latin typeface="arial" panose="020B0604020202020204" pitchFamily="34" charset="0"/>
              </a:rPr>
              <a:t> plays a role in genome maintenance by regulating transcription of RNAs. Msn2 is a known stress response gene. Cin5 is a leucine-zipper and guides TUP1, a stress response gene, to its targets. Finally, Yhp1 represses genes involved in M/G1 transition by binding to their promoter region, the early cell cycle </a:t>
            </a:r>
            <a:r>
              <a:rPr lang="en-US" sz="2000" b="1" dirty="0" smtClean="0">
                <a:latin typeface="arial" panose="020B0604020202020204" pitchFamily="34" charset="0"/>
              </a:rPr>
              <a:t>box.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LSE and the ratio of output LSE to theoretical minimum LSE for each networks demonstrated that the model works consistently for this range of network sizes.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</a:t>
            </a:r>
            <a:r>
              <a:rPr lang="en-US" sz="2000" b="1" i="1">
                <a:latin typeface="arial" panose="020B0604020202020204" pitchFamily="34" charset="0"/>
              </a:rPr>
              <a:t>∆</a:t>
            </a:r>
            <a:r>
              <a:rPr lang="en-US" sz="2000" b="1" i="1" smtClean="0">
                <a:latin typeface="arial" panose="020B0604020202020204" pitchFamily="34" charset="0"/>
              </a:rPr>
              <a:t>hap4 </a:t>
            </a:r>
            <a:r>
              <a:rPr lang="en-US" sz="2000" b="1" smtClean="0">
                <a:latin typeface="arial" panose="020B0604020202020204" pitchFamily="34" charset="0"/>
              </a:rPr>
              <a:t>data-derived</a:t>
            </a:r>
            <a:r>
              <a:rPr lang="en-US" sz="2000" b="1" dirty="0">
                <a:latin typeface="arial" panose="020B0604020202020204" pitchFamily="34" charset="0"/>
              </a:rPr>
              <a:t> 15-gene 28-edge </a:t>
            </a:r>
            <a:r>
              <a:rPr lang="en-US" sz="2000" b="1" smtClean="0">
                <a:latin typeface="arial" panose="020B0604020202020204" pitchFamily="34" charset="0"/>
              </a:rPr>
              <a:t>network </a:t>
            </a:r>
            <a:r>
              <a:rPr lang="en-US" sz="2000" b="1" smtClean="0">
                <a:latin typeface="arial" panose="020B0604020202020204" pitchFamily="34" charset="0"/>
              </a:rPr>
              <a:t>was </a:t>
            </a:r>
            <a:r>
              <a:rPr lang="en-US" sz="2000" b="1" dirty="0">
                <a:latin typeface="arial" panose="020B0604020202020204" pitchFamily="34" charset="0"/>
              </a:rPr>
              <a:t>compared to 10 random networks of the same genes and same number of edges connected randomly. Comparison of output </a:t>
            </a:r>
            <a:r>
              <a:rPr lang="en-US" sz="2000" b="1" dirty="0" err="1" smtClean="0">
                <a:latin typeface="arial" panose="020B0604020202020204" pitchFamily="34" charset="0"/>
              </a:rPr>
              <a:t>LSE:minLSE</a:t>
            </a:r>
            <a:r>
              <a:rPr lang="en-US" sz="2000" b="1" dirty="0">
                <a:latin typeface="arial" panose="020B0604020202020204" pitchFamily="34" charset="0"/>
              </a:rPr>
              <a:t> ratio, in general, showed the database-derived network was modeled better than the random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Future </a:t>
            </a:r>
            <a:r>
              <a:rPr lang="en-US" sz="2000" b="1" dirty="0">
                <a:latin typeface="arial" panose="020B0604020202020204" pitchFamily="34" charset="0"/>
              </a:rPr>
              <a:t>directions include compiling more random networks with the same nodes and same number of edges. These will provide a control that will allow us to be more confident in the model interpretation and validity of our database-derived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We </a:t>
            </a:r>
            <a:r>
              <a:rPr lang="en-US" sz="2000" b="1" dirty="0">
                <a:latin typeface="arial" panose="020B0604020202020204" pitchFamily="34" charset="0"/>
              </a:rPr>
              <a:t>would also like to compare </a:t>
            </a:r>
            <a:r>
              <a:rPr lang="en-US" sz="2000" b="1" dirty="0" err="1">
                <a:latin typeface="arial" panose="020B0604020202020204" pitchFamily="34" charset="0"/>
              </a:rPr>
              <a:t>GRNmap’s</a:t>
            </a:r>
            <a:r>
              <a:rPr lang="en-US" sz="2000" b="1" dirty="0">
                <a:latin typeface="arial" panose="020B0604020202020204" pitchFamily="34" charset="0"/>
              </a:rPr>
              <a:t> optimized production rates to published rates, giving us more confidence in the model’s capacity to generate parameters.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158954" y="26706030"/>
            <a:ext cx="1773936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to 10 Random Networks Reveals Database-Derived Networks are Modeled Better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702094" y="1895621"/>
            <a:ext cx="2431734" cy="2338070"/>
            <a:chOff x="40622580" y="1895621"/>
            <a:chExt cx="2431734" cy="2338070"/>
          </a:xfrm>
        </p:grpSpPr>
        <p:pic>
          <p:nvPicPr>
            <p:cNvPr id="6648" name="Picture 504" descr="C:\Users\kjohn102\Desktop\hnrs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47979" r="15846" b="34811"/>
            <a:stretch/>
          </p:blipFill>
          <p:spPr bwMode="auto">
            <a:xfrm>
              <a:off x="40622580" y="3643019"/>
              <a:ext cx="2431734" cy="5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49" name="Picture 505" descr="C:\Users\kjohn102\Desktop\imgres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1789" y="1895621"/>
              <a:ext cx="1747398" cy="174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38859767" y="5594366"/>
            <a:ext cx="3254513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6. Network derived from </a:t>
            </a:r>
            <a:r>
              <a:rPr lang="en-US" sz="2400" b="1" i="1" u="sng" dirty="0" smtClean="0">
                <a:latin typeface="Arial"/>
                <a:cs typeface="Arial"/>
              </a:rPr>
              <a:t>∆zap1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16 genes, 27 edges</a:t>
            </a:r>
          </a:p>
        </p:txBody>
      </p:sp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580458"/>
              </p:ext>
            </p:extLst>
          </p:nvPr>
        </p:nvGraphicFramePr>
        <p:xfrm>
          <a:off x="22638250" y="21781127"/>
          <a:ext cx="8158124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40" name="Title 1"/>
          <p:cNvSpPr txBox="1">
            <a:spLocks/>
          </p:cNvSpPr>
          <p:nvPr/>
        </p:nvSpPr>
        <p:spPr>
          <a:xfrm>
            <a:off x="14931283" y="21427435"/>
            <a:ext cx="5177862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23804618" y="21388434"/>
            <a:ext cx="5825387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705419" y="13097220"/>
            <a:ext cx="5150856" cy="6495412"/>
            <a:chOff x="32091263" y="13050303"/>
            <a:chExt cx="5150856" cy="6495412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3580905"/>
              <a:ext cx="2645664" cy="1984248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33268441" y="13050303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YHP1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5" y="13580905"/>
              <a:ext cx="2645664" cy="198424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3" y="15549465"/>
              <a:ext cx="2645664" cy="1984248"/>
            </a:xfrm>
            <a:prstGeom prst="rect">
              <a:avLst/>
            </a:prstGeom>
          </p:spPr>
        </p:pic>
        <p:pic>
          <p:nvPicPr>
            <p:cNvPr id="169" name="Picture 168" descr="YHP1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6" y="15549465"/>
              <a:ext cx="2645663" cy="1984248"/>
            </a:xfrm>
            <a:prstGeom prst="rect">
              <a:avLst/>
            </a:prstGeom>
          </p:spPr>
        </p:pic>
        <p:pic>
          <p:nvPicPr>
            <p:cNvPr id="173" name="Picture 172" descr="YHP1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7561467"/>
              <a:ext cx="2645664" cy="19842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438077" y="13034581"/>
            <a:ext cx="5291328" cy="6550824"/>
            <a:chOff x="13438077" y="13080756"/>
            <a:chExt cx="5291328" cy="6550824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3641400"/>
              <a:ext cx="2645664" cy="1984248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14707207" y="13080756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CIN5</a:t>
              </a: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3630092"/>
              <a:ext cx="2645664" cy="1984248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5606744"/>
              <a:ext cx="2645664" cy="1984248"/>
            </a:xfrm>
            <a:prstGeom prst="rect">
              <a:avLst/>
            </a:prstGeom>
          </p:spPr>
        </p:pic>
        <p:pic>
          <p:nvPicPr>
            <p:cNvPr id="166" name="Picture 165" descr="CIN5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5620011"/>
              <a:ext cx="2645664" cy="1984248"/>
            </a:xfrm>
            <a:prstGeom prst="rect">
              <a:avLst/>
            </a:prstGeom>
          </p:spPr>
        </p:pic>
        <p:pic>
          <p:nvPicPr>
            <p:cNvPr id="170" name="Picture 169" descr="CIN5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8" y="17647332"/>
              <a:ext cx="2645663" cy="1984248"/>
            </a:xfrm>
            <a:prstGeom prst="rect">
              <a:avLst/>
            </a:prstGeom>
          </p:spPr>
        </p:pic>
        <p:pic>
          <p:nvPicPr>
            <p:cNvPr id="174" name="Picture 173" descr="CIN5.jp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7624844"/>
              <a:ext cx="2645664" cy="198424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28442" y="13069839"/>
            <a:ext cx="5299573" cy="6494484"/>
            <a:chOff x="26342717" y="13399259"/>
            <a:chExt cx="5299573" cy="6494484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3883720"/>
              <a:ext cx="2645664" cy="1984248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27629299" y="13399259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HMO1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3883720"/>
              <a:ext cx="2645664" cy="198424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5867968"/>
              <a:ext cx="2645664" cy="1984248"/>
            </a:xfrm>
            <a:prstGeom prst="rect">
              <a:avLst/>
            </a:prstGeom>
          </p:spPr>
        </p:pic>
        <p:pic>
          <p:nvPicPr>
            <p:cNvPr id="168" name="Picture 167" descr="HMO1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5867968"/>
              <a:ext cx="2645664" cy="1984248"/>
            </a:xfrm>
            <a:prstGeom prst="rect">
              <a:avLst/>
            </a:prstGeom>
          </p:spPr>
        </p:pic>
        <p:pic>
          <p:nvPicPr>
            <p:cNvPr id="172" name="Picture 171" descr="HMO1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7909495"/>
              <a:ext cx="2645663" cy="1984248"/>
            </a:xfrm>
            <a:prstGeom prst="rect">
              <a:avLst/>
            </a:prstGeom>
          </p:spPr>
        </p:pic>
        <p:pic>
          <p:nvPicPr>
            <p:cNvPr id="175" name="Picture 174" descr="HMO1.jp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250" y="17879970"/>
              <a:ext cx="2645664" cy="198424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616930" y="13041776"/>
            <a:ext cx="5291328" cy="6495509"/>
            <a:chOff x="19692310" y="13119240"/>
            <a:chExt cx="5291328" cy="649550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1" y="13580905"/>
              <a:ext cx="2645664" cy="1984248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20932290" y="13119240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MSN2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3565217"/>
              <a:ext cx="2645664" cy="198424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3" y="15642807"/>
              <a:ext cx="2645664" cy="1984248"/>
            </a:xfrm>
            <a:prstGeom prst="rect">
              <a:avLst/>
            </a:prstGeom>
          </p:spPr>
        </p:pic>
        <p:pic>
          <p:nvPicPr>
            <p:cNvPr id="167" name="Picture 166" descr="MSN2.jp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5" y="15629540"/>
              <a:ext cx="2645663" cy="1984248"/>
            </a:xfrm>
            <a:prstGeom prst="rect">
              <a:avLst/>
            </a:prstGeom>
          </p:spPr>
        </p:pic>
        <p:pic>
          <p:nvPicPr>
            <p:cNvPr id="171" name="Picture 170" descr="MSN2.jp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0" y="17630501"/>
              <a:ext cx="2645664" cy="1984248"/>
            </a:xfrm>
            <a:prstGeom prst="rect">
              <a:avLst/>
            </a:prstGeom>
          </p:spPr>
        </p:pic>
        <p:pic>
          <p:nvPicPr>
            <p:cNvPr id="176" name="Picture 175" descr="MSN2.jp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7627055"/>
              <a:ext cx="2645664" cy="1984248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3165741" y="6797564"/>
            <a:ext cx="5028412" cy="3308962"/>
            <a:chOff x="62909" y="1412069"/>
            <a:chExt cx="3429000" cy="229071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3" t="994" r="5297" b="5577"/>
            <a:stretch/>
          </p:blipFill>
          <p:spPr>
            <a:xfrm>
              <a:off x="62909" y="1412069"/>
              <a:ext cx="3429000" cy="2290719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690369" y="352801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2781" y="258895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542502" y="260493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168772" y="162358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168608" y="7076165"/>
            <a:ext cx="4850747" cy="3027255"/>
            <a:chOff x="8360875" y="1590760"/>
            <a:chExt cx="3429000" cy="212598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7184" r="6346" b="7604"/>
            <a:stretch/>
          </p:blipFill>
          <p:spPr>
            <a:xfrm>
              <a:off x="8360875" y="1590760"/>
              <a:ext cx="3429000" cy="2125980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8401049" y="256093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408567" y="16199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691810" y="253945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08192" y="355624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3022564" y="7024441"/>
            <a:ext cx="5445061" cy="3072566"/>
            <a:chOff x="3925606" y="1582215"/>
            <a:chExt cx="3429000" cy="1933891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" t="6636" r="6209" b="11588"/>
            <a:stretch/>
          </p:blipFill>
          <p:spPr>
            <a:xfrm>
              <a:off x="3925606" y="1582215"/>
              <a:ext cx="3429000" cy="1933891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36506" y="244316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5637" y="162228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3356" y="24420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90975" y="337441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355782" y="6894244"/>
            <a:ext cx="4991028" cy="3298110"/>
            <a:chOff x="105638" y="4436510"/>
            <a:chExt cx="3429000" cy="2265062"/>
          </a:xfrm>
        </p:grpSpPr>
        <p:pic>
          <p:nvPicPr>
            <p:cNvPr id="136" name="Content Placeholder 6" descr="dGLN3 Network--Weighted.png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5" t="4033" b="1060"/>
            <a:stretch/>
          </p:blipFill>
          <p:spPr>
            <a:xfrm>
              <a:off x="105638" y="4436510"/>
              <a:ext cx="3429000" cy="2265062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189493" y="458748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7512" y="5557136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72155" y="555302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41275" y="646742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3380691" y="6850017"/>
            <a:ext cx="4895038" cy="3249815"/>
            <a:chOff x="4335805" y="4358744"/>
            <a:chExt cx="3429000" cy="2299958"/>
          </a:xfrm>
        </p:grpSpPr>
        <p:pic>
          <p:nvPicPr>
            <p:cNvPr id="177" name="Content Placeholder 4" descr="dHAP4 Network--Weighted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" t="1100" r="1512" b="3875"/>
            <a:stretch/>
          </p:blipFill>
          <p:spPr>
            <a:xfrm>
              <a:off x="4335805" y="4358744"/>
              <a:ext cx="3429000" cy="2299958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4378188" y="554111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59211" y="649528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809443" y="556263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433330" y="457081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8376981" y="6986418"/>
            <a:ext cx="4680829" cy="3084741"/>
            <a:chOff x="8183192" y="4453602"/>
            <a:chExt cx="3429000" cy="2160740"/>
          </a:xfrm>
        </p:grpSpPr>
        <p:pic>
          <p:nvPicPr>
            <p:cNvPr id="183" name="Content Placeholder 6" descr="dZAP1 Network--Weighted.png"/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4866" r="3016" b="5321"/>
            <a:stretch/>
          </p:blipFill>
          <p:spPr>
            <a:xfrm>
              <a:off x="8183192" y="4453602"/>
              <a:ext cx="3429000" cy="2160740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8258257" y="554587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663319" y="555063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78788" y="456843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03219"/>
              </p:ext>
            </p:extLst>
          </p:nvPr>
        </p:nvGraphicFramePr>
        <p:xfrm>
          <a:off x="37411108" y="13263469"/>
          <a:ext cx="4659718" cy="2182921"/>
        </p:xfrm>
        <a:graphic>
          <a:graphicData uri="http://schemas.openxmlformats.org/drawingml/2006/table">
            <a:tbl>
              <a:tblPr/>
              <a:tblGrid>
                <a:gridCol w="1196414"/>
                <a:gridCol w="865826"/>
                <a:gridCol w="865826"/>
                <a:gridCol w="865826"/>
                <a:gridCol w="865826"/>
              </a:tblGrid>
              <a:tr h="42792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Strain ANOVA                                                        Benjamini and Hochberg Corrected </a:t>
                      </a:r>
                      <a:r>
                        <a:rPr lang="en-US" sz="13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714">
                <a:tc>
                  <a:txBody>
                    <a:bodyPr/>
                    <a:lstStyle/>
                    <a:p>
                      <a:pPr algn="ctr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MSN2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YHP1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wt</a:t>
                      </a:r>
                      <a:r>
                        <a:rPr lang="en-US" sz="13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0.0662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0.3056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0.1743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1" u="none" strike="noStrike" smtClean="0">
                          <a:solidFill>
                            <a:srgbClr val="0099CC"/>
                          </a:solidFill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1300" b="1" i="1" u="none" strike="noStrike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  <a:r>
                        <a:rPr lang="en-US" sz="1300" b="1" i="0" u="none" strike="noStrike" baseline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  <a:endParaRPr lang="en-US" sz="1300" b="1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0.0022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0.2208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0.8684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1" u="none" strike="noStrike" smtClean="0">
                          <a:solidFill>
                            <a:srgbClr val="C00000"/>
                          </a:solidFill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1300" b="1" i="1" u="none" strike="noStrike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gln3</a:t>
                      </a:r>
                      <a:r>
                        <a:rPr lang="en-US" sz="1300" b="1" i="0" u="none" strike="noStrike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  <a:endParaRPr lang="en-US" sz="1300" b="1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0.0163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0.3427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0.0433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1" u="none" strike="noStrike" smtClean="0">
                          <a:solidFill>
                            <a:srgbClr val="00B050"/>
                          </a:solidFill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1300" b="1" i="1" u="none" strike="noStrike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hap4</a:t>
                      </a:r>
                      <a:r>
                        <a:rPr lang="en-US" sz="1300" b="1" i="0" u="none" strike="noStrike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  <a:endParaRPr lang="en-US" sz="13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0.0112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0.4244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0.0168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1" u="none" strike="noStrike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∆</a:t>
                      </a:r>
                      <a:r>
                        <a:rPr lang="en-US" sz="1300" b="1" i="1" u="none" strike="noStrike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  <a:r>
                        <a:rPr lang="en-US" sz="1300" b="1" i="0" u="none" strike="noStrike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300" b="1" i="0" u="none" strike="noStrike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dataset</a:t>
                      </a:r>
                      <a:endParaRPr lang="en-US" sz="13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0.4113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0.8021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1" u="none" strike="noStrike" smtClean="0">
                          <a:solidFill>
                            <a:srgbClr val="7030A0"/>
                          </a:solidFill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1300" b="1" i="1" u="none" strike="noStrike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zap1</a:t>
                      </a:r>
                      <a:r>
                        <a:rPr lang="en-US" sz="1300" b="1" i="0" u="none" strike="noStrike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dataset</a:t>
                      </a:r>
                      <a:endParaRPr lang="en-US" sz="1300" b="1" i="0" u="none" strike="noStrike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0.0836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0.0653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9" name="TextBox 188"/>
          <p:cNvSpPr txBox="1"/>
          <p:nvPr/>
        </p:nvSpPr>
        <p:spPr>
          <a:xfrm>
            <a:off x="878367" y="10636100"/>
            <a:ext cx="69570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L</a:t>
            </a:r>
            <a:r>
              <a:rPr lang="en-US" sz="2000" b="1" dirty="0" smtClean="0">
                <a:latin typeface="Arial"/>
                <a:cs typeface="Arial"/>
              </a:rPr>
              <a:t>ittle is known about which transcription factors regulate this response.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Dahlquist Lab studies the global transcriptional response to cold shock using DNA microarrays, which measure the level of mRNA expression for all 6000 yeast genes. 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have collected expression data from the wild type strain and five transcription factor deletion strains (</a:t>
            </a:r>
            <a:r>
              <a:rPr lang="en-US" sz="2000" b="1" i="1" dirty="0" smtClean="0">
                <a:latin typeface="Arial"/>
                <a:cs typeface="Arial"/>
              </a:rPr>
              <a:t>Δcin5, Δgln3</a:t>
            </a:r>
            <a:r>
              <a:rPr lang="en-US" sz="2000" b="1" i="1" smtClean="0">
                <a:latin typeface="Arial"/>
                <a:cs typeface="Arial"/>
              </a:rPr>
              <a:t>, </a:t>
            </a:r>
            <a:r>
              <a:rPr lang="en-US" sz="2000" b="1" i="1" smtClean="0">
                <a:latin typeface="Arial"/>
                <a:cs typeface="Arial"/>
              </a:rPr>
              <a:t>Δhap4, Δhmo1</a:t>
            </a:r>
            <a:r>
              <a:rPr lang="en-US" sz="2000" b="1" i="1" smtClean="0">
                <a:latin typeface="Arial"/>
                <a:cs typeface="Arial"/>
              </a:rPr>
              <a:t>, </a:t>
            </a:r>
            <a:r>
              <a:rPr lang="en-US" sz="2000" b="1" i="1" smtClean="0">
                <a:latin typeface="Arial"/>
                <a:cs typeface="Arial"/>
              </a:rPr>
              <a:t>Δzap1</a:t>
            </a:r>
            <a:r>
              <a:rPr lang="en-US" sz="2000" b="1" smtClean="0">
                <a:latin typeface="Arial"/>
                <a:cs typeface="Arial"/>
              </a:rPr>
              <a:t>) </a:t>
            </a:r>
            <a:r>
              <a:rPr lang="en-US" sz="2000" b="1" dirty="0" smtClean="0">
                <a:latin typeface="Arial"/>
                <a:cs typeface="Arial"/>
              </a:rPr>
              <a:t>before cold shock at 30°C and after 15, 30, and 60 minutes of cold shock at 13°C.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mathematical modeling to determine the relative influence of each transcription factor in the GRN that controls the cold shock response.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190" name="Table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03085"/>
              </p:ext>
            </p:extLst>
          </p:nvPr>
        </p:nvGraphicFramePr>
        <p:xfrm>
          <a:off x="1328185" y="18451994"/>
          <a:ext cx="5353052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5"/>
                <a:gridCol w="1017635"/>
                <a:gridCol w="669832"/>
                <a:gridCol w="895350"/>
                <a:gridCol w="895350"/>
                <a:gridCol w="857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genes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1936 (31%)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1794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1859 (30%)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2" name="TextBox 191"/>
          <p:cNvSpPr txBox="1"/>
          <p:nvPr/>
        </p:nvSpPr>
        <p:spPr>
          <a:xfrm>
            <a:off x="829115" y="16278681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Microarray Data from the Dahlquist Lab Was </a:t>
            </a:r>
            <a:r>
              <a:rPr lang="en-US" sz="2600" b="1" dirty="0">
                <a:latin typeface="Arial"/>
                <a:cs typeface="Arial"/>
              </a:rPr>
              <a:t>Used to Derive </a:t>
            </a:r>
            <a:endParaRPr lang="en-US" sz="2600" b="1" dirty="0" smtClean="0">
              <a:latin typeface="Arial"/>
              <a:cs typeface="Arial"/>
            </a:endParaRPr>
          </a:p>
          <a:p>
            <a:pPr algn="ctr"/>
            <a:r>
              <a:rPr lang="en-US" sz="2600" b="1" dirty="0" smtClean="0">
                <a:latin typeface="Arial"/>
                <a:cs typeface="Arial"/>
              </a:rPr>
              <a:t>a </a:t>
            </a:r>
            <a:r>
              <a:rPr lang="en-US" sz="2600" b="1" dirty="0">
                <a:latin typeface="Arial"/>
                <a:cs typeface="Arial"/>
              </a:rPr>
              <a:t>Family of Related GRNs from the YEASTRACT Database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456664" y="30042660"/>
            <a:ext cx="11933690" cy="20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D., Monteiro, P., Teixeira, M., Mira, N.,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A., Santos, S.,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T., Francisco, A., Madeira, S., Aires, R., Oliveira, A.,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I., &amp; Freitas, A. (2011). YEASTRACT: providing a programmatic access to curated transcriptional regulatory associations in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(8), 1457-1492. http://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dx.doi.org/10.1007/s11538-015-0092-6.</a:t>
            </a:r>
            <a:b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Dionisio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J.D., Fitzpatrick, B., Anguiano, N.,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A., Southwick, B., and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Sardarshi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M. (2016).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 web application and service for visualizing models of small- to medium-scale gene regulatory networks. </a:t>
            </a:r>
            <a:r>
              <a:rPr lang="en-US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PeerJ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Science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2:e85 from http://doi.org/10.7717/peerj-cs.85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Home.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March 10, 2016,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http://dondi.github.io/GRNsight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GRNmap – Home..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10, 2016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https://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github.com/kdahlquist/GRNmap</a:t>
            </a: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20, 1645-1652.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3183644" y="10318676"/>
            <a:ext cx="24473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GRNsight automatically generates weighted network graphs from the output produced by GRNmap.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absolute value of the weight parameters are divided by the largest value, which distributes them between 0 and 1. Line thickness is on a linear scale with thin lines near 0 and thick lines near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weights are colored magenta to indicate activation; negative weights are colored cyan to indicate repression.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 within 0.05 of zero are colored grey to denote negligible influence on the target gene.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 motif combines aspects of a feedforward loop with a regulatory chain.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the table, the ratio between the least squares error and the theoretical minimum least squares error values were computed. The closer the value is to one, the better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performed  in modeling the GRN.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3133069" y="30912571"/>
            <a:ext cx="1762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to compare to the YEASTRACT-derived network from </a:t>
            </a:r>
            <a:r>
              <a:rPr lang="en-US" sz="1800" b="1" i="1" dirty="0">
                <a:latin typeface="Arial"/>
                <a:cs typeface="Arial"/>
              </a:rPr>
              <a:t>∆hap4</a:t>
            </a:r>
            <a:r>
              <a:rPr lang="en-US" sz="1800" b="1" dirty="0">
                <a:latin typeface="Arial"/>
                <a:cs typeface="Arial"/>
              </a:rPr>
              <a:t> data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were created from the same 15 genes, but with 28 random connections.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allow for a control against which to compare the performance of the YEASTRACT-derived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ratios of Least Squares Error to the minimum Least Squares Error were generally higher for the random networks than the database-derived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trends indicate that the database-derived network is modeled better by GRNmap than the random networks, although further analysis is needed. 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159034" y="16087257"/>
            <a:ext cx="57575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Genes with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significant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ANOVA B&amp;H </a:t>
            </a:r>
          </a:p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 (&lt;0.05) had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fits in the</a:t>
            </a:r>
          </a:p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the expression plot profiles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MSN2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YHP1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appear similar while the dynamics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CIN5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HMO1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modeled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alike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Patterns from these dynamics suggest a sequential response of these specific genes in the cell as a response to cold shock.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152970" y="25673351"/>
            <a:ext cx="1658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threshold_b values indicate whether the repression or activation inputs are stronger.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instance, MSN2 appears to be strongly repressed in both the networks derived from </a:t>
            </a:r>
            <a:r>
              <a:rPr lang="en-US" sz="2000" b="1" i="1" dirty="0" smtClean="0">
                <a:latin typeface="Arial"/>
                <a:cs typeface="Arial"/>
              </a:rPr>
              <a:t>∆cin5</a:t>
            </a:r>
            <a:r>
              <a:rPr lang="en-US" sz="2000" b="1" dirty="0" smtClean="0">
                <a:latin typeface="Arial"/>
                <a:cs typeface="Arial"/>
              </a:rPr>
              <a:t> data and </a:t>
            </a:r>
            <a:r>
              <a:rPr lang="en-US" sz="2000" b="1" i="1" dirty="0" smtClean="0">
                <a:latin typeface="Arial"/>
                <a:cs typeface="Arial"/>
              </a:rPr>
              <a:t>∆zap1</a:t>
            </a:r>
            <a:r>
              <a:rPr lang="en-US" sz="2000" b="1" dirty="0" smtClean="0">
                <a:latin typeface="Arial"/>
                <a:cs typeface="Arial"/>
              </a:rPr>
              <a:t> data, whereas it is strongly activated in the networks derived from wild-type, </a:t>
            </a:r>
            <a:r>
              <a:rPr lang="en-US" sz="2000" b="1" i="1" dirty="0" smtClean="0">
                <a:latin typeface="Arial"/>
                <a:cs typeface="Arial"/>
              </a:rPr>
              <a:t>∆gln3</a:t>
            </a:r>
            <a:r>
              <a:rPr lang="en-US" sz="2000" b="1" dirty="0" smtClean="0">
                <a:latin typeface="Arial"/>
                <a:cs typeface="Arial"/>
              </a:rPr>
              <a:t>, and</a:t>
            </a:r>
            <a:r>
              <a:rPr lang="en-US" sz="2000" b="1" i="1" dirty="0" smtClean="0">
                <a:latin typeface="Arial"/>
                <a:cs typeface="Arial"/>
              </a:rPr>
              <a:t> ∆hap4</a:t>
            </a:r>
            <a:r>
              <a:rPr lang="en-US" sz="2000" b="1" dirty="0" smtClean="0">
                <a:latin typeface="Arial"/>
                <a:cs typeface="Arial"/>
              </a:rPr>
              <a:t> data.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>
          <a:xfrm>
            <a:off x="17219241" y="27106599"/>
            <a:ext cx="10093296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of 10 Random 15-Gene 28-Edge Networks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943187" y="13395527"/>
            <a:ext cx="21977546" cy="4407672"/>
            <a:chOff x="13943187" y="13395527"/>
            <a:chExt cx="21977546" cy="4407672"/>
          </a:xfrm>
        </p:grpSpPr>
        <p:sp>
          <p:nvSpPr>
            <p:cNvPr id="159" name="TextBox 158"/>
            <p:cNvSpPr txBox="1"/>
            <p:nvPr/>
          </p:nvSpPr>
          <p:spPr>
            <a:xfrm>
              <a:off x="14097627" y="1347211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097627" y="1543234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676877" y="1544196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943187" y="1746907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570003" y="1744943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620346" y="1346002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0208881" y="13424898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0181585" y="15426076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733539" y="1542204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45513" y="1744943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910171" y="1748410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2731600" y="13453749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6282191" y="1344856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6173007" y="1547703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806849" y="154457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6277879" y="1751404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8983481" y="1748047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8818558" y="133955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2410844" y="13587156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2186575" y="1560214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4670289" y="155981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346039" y="17557257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722942" y="135479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33136"/>
              </p:ext>
            </p:extLst>
          </p:nvPr>
        </p:nvGraphicFramePr>
        <p:xfrm>
          <a:off x="38349627" y="10063474"/>
          <a:ext cx="3721198" cy="2412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0599"/>
                <a:gridCol w="1860599"/>
              </a:tblGrid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1.3000</a:t>
                      </a:r>
                      <a:endParaRPr lang="is-I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1.4263</a:t>
                      </a:r>
                      <a:endParaRPr lang="is-I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1.3973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1.3854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5" name="Chart 1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217974"/>
              </p:ext>
            </p:extLst>
          </p:nvPr>
        </p:nvGraphicFramePr>
        <p:xfrm>
          <a:off x="13440353" y="21901330"/>
          <a:ext cx="8959952" cy="37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cxnSp>
        <p:nvCxnSpPr>
          <p:cNvPr id="221" name="Straight Connector 220"/>
          <p:cNvCxnSpPr/>
          <p:nvPr/>
        </p:nvCxnSpPr>
        <p:spPr>
          <a:xfrm flipV="1">
            <a:off x="17000190" y="29056147"/>
            <a:ext cx="11262404" cy="2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724888" y="393055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5091</TotalTime>
  <Words>1364</Words>
  <Application>Microsoft Office PowerPoint</Application>
  <PresentationFormat>Custom</PresentationFormat>
  <Paragraphs>192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</vt:lpstr>
      <vt:lpstr>Calibri</vt:lpstr>
      <vt:lpstr>Symbol</vt:lpstr>
      <vt:lpstr>Times New Roman</vt:lpstr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Dahlquist, Kam D.</cp:lastModifiedBy>
  <cp:revision>540</cp:revision>
  <cp:lastPrinted>2017-01-27T20:51:46Z</cp:lastPrinted>
  <dcterms:created xsi:type="dcterms:W3CDTF">2015-02-26T23:10:39Z</dcterms:created>
  <dcterms:modified xsi:type="dcterms:W3CDTF">2017-01-27T21:27:03Z</dcterms:modified>
</cp:coreProperties>
</file>